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70" r:id="rId2"/>
    <p:sldId id="260" r:id="rId3"/>
    <p:sldId id="269" r:id="rId4"/>
    <p:sldId id="257" r:id="rId5"/>
    <p:sldId id="258" r:id="rId6"/>
    <p:sldId id="261" r:id="rId7"/>
    <p:sldId id="262" r:id="rId8"/>
    <p:sldId id="264" r:id="rId9"/>
    <p:sldId id="265" r:id="rId10"/>
    <p:sldId id="266" r:id="rId11"/>
    <p:sldId id="267" r:id="rId12"/>
    <p:sldId id="271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D4DE8-DECC-4F2A-B5C2-C15D5DFB4396}" type="datetimeFigureOut">
              <a:rPr lang="ru-RU" smtClean="0"/>
              <a:pPr/>
              <a:t>10.02.2021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B754C-537B-4293-BB50-FCD058A426C0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285625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D4DE8-DECC-4F2A-B5C2-C15D5DFB4396}" type="datetimeFigureOut">
              <a:rPr lang="ru-RU" smtClean="0"/>
              <a:pPr/>
              <a:t>10.02.2021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B754C-537B-4293-BB50-FCD058A426C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66852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D4DE8-DECC-4F2A-B5C2-C15D5DFB4396}" type="datetimeFigureOut">
              <a:rPr lang="ru-RU" smtClean="0"/>
              <a:pPr/>
              <a:t>10.02.2021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B754C-537B-4293-BB50-FCD058A426C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47059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D4DE8-DECC-4F2A-B5C2-C15D5DFB4396}" type="datetimeFigureOut">
              <a:rPr lang="ru-RU" smtClean="0"/>
              <a:pPr/>
              <a:t>10.02.2021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B754C-537B-4293-BB50-FCD058A426C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52374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D4DE8-DECC-4F2A-B5C2-C15D5DFB4396}" type="datetimeFigureOut">
              <a:rPr lang="ru-RU" smtClean="0"/>
              <a:pPr/>
              <a:t>10.02.2021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B754C-537B-4293-BB50-FCD058A426C0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648164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D4DE8-DECC-4F2A-B5C2-C15D5DFB4396}" type="datetimeFigureOut">
              <a:rPr lang="ru-RU" smtClean="0"/>
              <a:pPr/>
              <a:t>10.02.2021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B754C-537B-4293-BB50-FCD058A426C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1344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D4DE8-DECC-4F2A-B5C2-C15D5DFB4396}" type="datetimeFigureOut">
              <a:rPr lang="ru-RU" smtClean="0"/>
              <a:pPr/>
              <a:t>10.02.2021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B754C-537B-4293-BB50-FCD058A426C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35481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D4DE8-DECC-4F2A-B5C2-C15D5DFB4396}" type="datetimeFigureOut">
              <a:rPr lang="ru-RU" smtClean="0"/>
              <a:pPr/>
              <a:t>10.02.2021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B754C-537B-4293-BB50-FCD058A426C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70997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D4DE8-DECC-4F2A-B5C2-C15D5DFB4396}" type="datetimeFigureOut">
              <a:rPr lang="ru-RU" smtClean="0"/>
              <a:pPr/>
              <a:t>10.02.2021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B754C-537B-4293-BB50-FCD058A426C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53881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FF9D4DE8-DECC-4F2A-B5C2-C15D5DFB4396}" type="datetimeFigureOut">
              <a:rPr lang="ru-RU" smtClean="0"/>
              <a:pPr/>
              <a:t>10.02.2021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5EB754C-537B-4293-BB50-FCD058A426C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37842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D4DE8-DECC-4F2A-B5C2-C15D5DFB4396}" type="datetimeFigureOut">
              <a:rPr lang="ru-RU" smtClean="0"/>
              <a:pPr/>
              <a:t>10.02.2021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B754C-537B-4293-BB50-FCD058A426C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80979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FF9D4DE8-DECC-4F2A-B5C2-C15D5DFB4396}" type="datetimeFigureOut">
              <a:rPr lang="ru-RU" smtClean="0"/>
              <a:pPr/>
              <a:t>10.02.2021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75EB754C-537B-4293-BB50-FCD058A426C0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109537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E4E6582-5894-4466-B768-EC440183E3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B8EA33E-A1C7-4CC4-A9EB-78E425E832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A013AEE9-BC11-4EF6-92F1-AA27122916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70" y="0"/>
            <a:ext cx="9127859" cy="6858000"/>
          </a:xfrm>
          <a:prstGeom prst="rect">
            <a:avLst/>
          </a:prstGeom>
        </p:spPr>
      </p:pic>
      <p:sp>
        <p:nvSpPr>
          <p:cNvPr id="5" name="Подзаголовок 2">
            <a:extLst>
              <a:ext uri="{FF2B5EF4-FFF2-40B4-BE49-F238E27FC236}">
                <a16:creationId xmlns:a16="http://schemas.microsoft.com/office/drawing/2014/main" id="{ECEC2CCE-7BB3-413C-B148-34A01F0E0582}"/>
              </a:ext>
            </a:extLst>
          </p:cNvPr>
          <p:cNvSpPr txBox="1">
            <a:spLocks/>
          </p:cNvSpPr>
          <p:nvPr/>
        </p:nvSpPr>
        <p:spPr>
          <a:xfrm>
            <a:off x="1475656" y="1845734"/>
            <a:ext cx="6406508" cy="5000660"/>
          </a:xfrm>
          <a:prstGeom prst="rect">
            <a:avLst/>
          </a:prstGeom>
        </p:spPr>
        <p:txBody>
          <a:bodyPr vert="horz" lIns="0" tIns="45720" rIns="0" bIns="45720" rtlCol="0">
            <a:normAutofit fontScale="92500" lnSpcReduction="10000"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2400" b="1" i="1" dirty="0">
                <a:solidFill>
                  <a:srgbClr val="C00000"/>
                </a:solidFill>
                <a:cs typeface="Mongolian Baiti" pitchFamily="66" charset="0"/>
              </a:rPr>
              <a:t>КРАТКАЯ ПРЕЗЕНТАЦИЯ</a:t>
            </a:r>
            <a:br>
              <a:rPr lang="ru-RU" sz="2400" b="1" i="1" dirty="0">
                <a:solidFill>
                  <a:srgbClr val="C00000"/>
                </a:solidFill>
                <a:cs typeface="Mongolian Baiti" pitchFamily="66" charset="0"/>
              </a:rPr>
            </a:br>
            <a:r>
              <a:rPr lang="ru-RU" sz="2400" b="1" i="1" dirty="0">
                <a:solidFill>
                  <a:srgbClr val="C00000"/>
                </a:solidFill>
                <a:cs typeface="Mongolian Baiti" pitchFamily="66" charset="0"/>
              </a:rPr>
              <a:t> ОСНОВНОЙ </a:t>
            </a:r>
            <a:br>
              <a:rPr lang="ru-RU" sz="2400" b="1" i="1" dirty="0">
                <a:solidFill>
                  <a:srgbClr val="C00000"/>
                </a:solidFill>
                <a:cs typeface="Mongolian Baiti" pitchFamily="66" charset="0"/>
              </a:rPr>
            </a:br>
            <a:r>
              <a:rPr lang="ru-RU" sz="2400" b="1" i="1" dirty="0">
                <a:solidFill>
                  <a:srgbClr val="C00000"/>
                </a:solidFill>
                <a:cs typeface="Mongolian Baiti" pitchFamily="66" charset="0"/>
              </a:rPr>
              <a:t>  ОБРАЗОВАТЕЛЬНОЙ  ПРОГРАММЫ ДОШКОЛЬНОГО  ОБРАЗОВАНИЯ  </a:t>
            </a:r>
          </a:p>
          <a:p>
            <a:pPr algn="ctr"/>
            <a:r>
              <a:rPr lang="ru-RU" sz="2400" b="1" i="1" dirty="0">
                <a:solidFill>
                  <a:schemeClr val="accent1">
                    <a:lumMod val="75000"/>
                  </a:schemeClr>
                </a:solidFill>
                <a:cs typeface="Mongolian Baiti" pitchFamily="66" charset="0"/>
              </a:rPr>
              <a:t>МАОУ «Викуловская СОШ № 2»</a:t>
            </a:r>
          </a:p>
          <a:p>
            <a:pPr algn="ctr"/>
            <a:endParaRPr lang="ru-RU" i="1" dirty="0">
              <a:cs typeface="Mongolian Baiti" pitchFamily="66" charset="0"/>
            </a:endParaRPr>
          </a:p>
          <a:p>
            <a:pPr algn="ctr"/>
            <a:endParaRPr lang="ru-RU" b="1" i="1" dirty="0">
              <a:cs typeface="Mongolian Baiti" pitchFamily="66" charset="0"/>
            </a:endParaRPr>
          </a:p>
          <a:p>
            <a:pPr algn="ctr"/>
            <a:endParaRPr lang="ru-RU" i="1" dirty="0">
              <a:cs typeface="Mongolian Baiti" pitchFamily="66" charset="0"/>
            </a:endParaRPr>
          </a:p>
          <a:p>
            <a:pPr algn="ctr"/>
            <a:endParaRPr lang="ru-RU" b="1" i="1" dirty="0">
              <a:cs typeface="Mongolian Baiti" pitchFamily="66" charset="0"/>
            </a:endParaRPr>
          </a:p>
          <a:p>
            <a:pPr algn="ctr"/>
            <a:endParaRPr lang="ru-RU" i="1" dirty="0">
              <a:cs typeface="Mongolian Baiti" pitchFamily="66" charset="0"/>
            </a:endParaRPr>
          </a:p>
          <a:p>
            <a:pPr algn="ctr"/>
            <a:endParaRPr lang="ru-RU" b="1" i="1" dirty="0">
              <a:cs typeface="Mongolian Baiti" pitchFamily="66" charset="0"/>
            </a:endParaRPr>
          </a:p>
          <a:p>
            <a:pPr algn="ctr"/>
            <a:endParaRPr lang="ru-RU" b="1" i="1" dirty="0">
              <a:cs typeface="Mongolian Baiti" pitchFamily="66" charset="0"/>
            </a:endParaRPr>
          </a:p>
          <a:p>
            <a:pPr algn="ctr"/>
            <a:r>
              <a:rPr lang="ru-RU" i="1" dirty="0">
                <a:solidFill>
                  <a:schemeClr val="accent1">
                    <a:lumMod val="75000"/>
                  </a:schemeClr>
                </a:solidFill>
                <a:cs typeface="Mongolian Baiti" pitchFamily="66" charset="0"/>
              </a:rPr>
              <a:t>2015 </a:t>
            </a:r>
            <a:r>
              <a:rPr lang="ru-RU" sz="1100" i="1" dirty="0">
                <a:solidFill>
                  <a:schemeClr val="accent1">
                    <a:lumMod val="75000"/>
                  </a:schemeClr>
                </a:solidFill>
                <a:cs typeface="Mongolian Baiti" pitchFamily="66" charset="0"/>
              </a:rPr>
              <a:t>Г.</a:t>
            </a:r>
            <a:endParaRPr lang="ru-RU" i="1" dirty="0">
              <a:solidFill>
                <a:schemeClr val="accent1">
                  <a:lumMod val="75000"/>
                </a:schemeClr>
              </a:solidFill>
              <a:cs typeface="Mongolian Baiti" pitchFamily="66" charset="0"/>
            </a:endParaRPr>
          </a:p>
          <a:p>
            <a:pPr algn="ctr"/>
            <a:endParaRPr lang="ru-RU" b="1" i="1" dirty="0">
              <a:cs typeface="Mongolian Baiti" pitchFamily="66" charset="0"/>
            </a:endParaRPr>
          </a:p>
          <a:p>
            <a:pPr algn="ctr"/>
            <a:endParaRPr lang="ru-RU" b="1" i="1" dirty="0">
              <a:cs typeface="Mongolian Baiti" pitchFamily="66" charset="0"/>
            </a:endParaRPr>
          </a:p>
          <a:p>
            <a:pPr algn="ctr"/>
            <a:endParaRPr lang="ru-RU" b="1" i="1" dirty="0">
              <a:cs typeface="Mongolian Baiti" pitchFamily="66" charset="0"/>
            </a:endParaRPr>
          </a:p>
          <a:p>
            <a:pPr algn="ctr"/>
            <a:endParaRPr lang="ru-RU" b="1" i="1" dirty="0">
              <a:cs typeface="Mongolian Baiti" pitchFamily="66" charset="0"/>
            </a:endParaRPr>
          </a:p>
          <a:p>
            <a:pPr algn="ctr"/>
            <a:endParaRPr lang="ru-RU" b="1" i="1" dirty="0">
              <a:cs typeface="Mongolian Baiti" pitchFamily="66" charset="0"/>
            </a:endParaRPr>
          </a:p>
          <a:p>
            <a:pPr algn="ctr"/>
            <a:endParaRPr lang="ru-RU" b="1" i="1" dirty="0">
              <a:cs typeface="Mongolian Baiti" pitchFamily="66" charset="0"/>
            </a:endParaRPr>
          </a:p>
          <a:p>
            <a:pPr algn="ctr"/>
            <a:endParaRPr lang="ru-RU" b="1" i="1" dirty="0">
              <a:cs typeface="Mongolian Baiti" pitchFamily="66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935611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01014" cy="1296974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>
                <a:solidFill>
                  <a:srgbClr val="FF0000"/>
                </a:solidFill>
              </a:rPr>
              <a:t>Цели и задачи образовательной области </a:t>
            </a:r>
            <a:br>
              <a:rPr lang="ru-RU" sz="2000" b="1" dirty="0">
                <a:solidFill>
                  <a:srgbClr val="FF0000"/>
                </a:solidFill>
              </a:rPr>
            </a:br>
            <a:r>
              <a:rPr lang="ru-RU" sz="2000" b="1" dirty="0">
                <a:solidFill>
                  <a:srgbClr val="FF0000"/>
                </a:solidFill>
              </a:rPr>
              <a:t>«Художественно – эстетическое развитие»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0992444F-87B3-4A4E-A9D6-CEB29CC85D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70" y="0"/>
            <a:ext cx="9127859" cy="6858000"/>
          </a:xfrm>
          <a:prstGeom prst="rect">
            <a:avLst/>
          </a:prstGeom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48680"/>
            <a:ext cx="8329642" cy="4472006"/>
          </a:xfrm>
        </p:spPr>
        <p:txBody>
          <a:bodyPr>
            <a:normAutofit fontScale="92500" lnSpcReduction="20000"/>
          </a:bodyPr>
          <a:lstStyle/>
          <a:p>
            <a:r>
              <a:rPr lang="ru-RU" sz="1600" dirty="0">
                <a:solidFill>
                  <a:schemeClr val="accent1">
                    <a:lumMod val="50000"/>
                  </a:schemeClr>
                </a:solidFill>
              </a:rPr>
              <a:t>Цель художественного творчества развития дошкольников состоит во взаимодействии и проникновении различных видов искусства и художественной деятельности в образовательный процесс дошкольной организации</a:t>
            </a:r>
          </a:p>
          <a:p>
            <a:pPr>
              <a:buNone/>
            </a:pPr>
            <a:r>
              <a:rPr lang="ru-RU" sz="1600" dirty="0">
                <a:solidFill>
                  <a:schemeClr val="accent1">
                    <a:lumMod val="50000"/>
                  </a:schemeClr>
                </a:solidFill>
              </a:rPr>
              <a:t>	</a:t>
            </a:r>
            <a:r>
              <a:rPr lang="ru-RU" sz="1600" b="1" i="1" dirty="0">
                <a:solidFill>
                  <a:schemeClr val="accent1">
                    <a:lumMod val="50000"/>
                  </a:schemeClr>
                </a:solidFill>
              </a:rPr>
              <a:t>Образовательные задачи: </a:t>
            </a:r>
          </a:p>
          <a:p>
            <a:r>
              <a:rPr lang="ru-RU" sz="1600" dirty="0">
                <a:solidFill>
                  <a:schemeClr val="accent1">
                    <a:lumMod val="50000"/>
                  </a:schemeClr>
                </a:solidFill>
              </a:rPr>
              <a:t>формирование основ художественной культуры: представления о специфике изобразительного искусства, потребности в художественном творчестве и в общении с искусством, первоначальные понятия о выразительных возможностях языка искусства;</a:t>
            </a:r>
          </a:p>
          <a:p>
            <a:r>
              <a:rPr lang="ru-RU" sz="1600" dirty="0">
                <a:solidFill>
                  <a:schemeClr val="accent1">
                    <a:lumMod val="50000"/>
                  </a:schemeClr>
                </a:solidFill>
              </a:rPr>
              <a:t>развитие продуктивной деятельности; </a:t>
            </a:r>
          </a:p>
          <a:p>
            <a:r>
              <a:rPr lang="ru-RU" sz="1600" dirty="0">
                <a:solidFill>
                  <a:schemeClr val="accent1">
                    <a:lumMod val="50000"/>
                  </a:schemeClr>
                </a:solidFill>
              </a:rPr>
              <a:t>развитие интереса к различным видам искусства (пластическим и сценическим); </a:t>
            </a:r>
          </a:p>
          <a:p>
            <a:r>
              <a:rPr lang="ru-RU" sz="1600" dirty="0">
                <a:solidFill>
                  <a:schemeClr val="accent1">
                    <a:lumMod val="50000"/>
                  </a:schemeClr>
                </a:solidFill>
              </a:rPr>
              <a:t>формирование основ художественного мышления, художественного мировидения, художественной ментальности, эмоционально-чувственного отношения к предметам и явлениям действительности;</a:t>
            </a:r>
          </a:p>
          <a:p>
            <a:r>
              <a:rPr lang="ru-RU" sz="1600" dirty="0">
                <a:solidFill>
                  <a:schemeClr val="accent1">
                    <a:lumMod val="50000"/>
                  </a:schemeClr>
                </a:solidFill>
              </a:rPr>
              <a:t>развитие потребности в художественном творчестве (изобразительном, художественно-речевом, музыкально-пластическом); </a:t>
            </a:r>
          </a:p>
          <a:p>
            <a:pPr>
              <a:buFont typeface="Arial" pitchFamily="34" charset="0"/>
              <a:buChar char="•"/>
            </a:pPr>
            <a:r>
              <a:rPr lang="ru-RU" sz="1600" dirty="0">
                <a:solidFill>
                  <a:schemeClr val="accent1">
                    <a:lumMod val="50000"/>
                  </a:schemeClr>
                </a:solidFill>
              </a:rPr>
              <a:t>обучение основам создания художественных образов, формирование практических навыков работы в различных видах   художественной деятельности;</a:t>
            </a:r>
          </a:p>
          <a:p>
            <a:pPr>
              <a:buFont typeface="Arial" pitchFamily="34" charset="0"/>
              <a:buChar char="•"/>
            </a:pPr>
            <a:r>
              <a:rPr lang="ru-RU" sz="1600" dirty="0">
                <a:solidFill>
                  <a:schemeClr val="accent1">
                    <a:lumMod val="50000"/>
                  </a:schemeClr>
                </a:solidFill>
              </a:rPr>
              <a:t>приобщение детей к лучшим образцам отечественного и мирового искусства, воспитание у детей уважения, эмоционально- ценностного отношения к искусству.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72452" cy="1296974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>
                <a:solidFill>
                  <a:srgbClr val="FF0000"/>
                </a:solidFill>
              </a:rPr>
              <a:t>Цели и задачи образовательной области </a:t>
            </a:r>
            <a:br>
              <a:rPr lang="ru-RU" sz="2000" b="1" dirty="0">
                <a:solidFill>
                  <a:srgbClr val="FF0000"/>
                </a:solidFill>
              </a:rPr>
            </a:br>
            <a:r>
              <a:rPr lang="ru-RU" sz="2000" b="1" dirty="0">
                <a:solidFill>
                  <a:srgbClr val="FF0000"/>
                </a:solidFill>
              </a:rPr>
              <a:t>«Физическое развитие»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F410848A-3347-4AA1-BED0-B6B8F8D25E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70" y="0"/>
            <a:ext cx="9127859" cy="6858000"/>
          </a:xfrm>
          <a:prstGeom prst="rect">
            <a:avLst/>
          </a:prstGeom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14324" y="548680"/>
            <a:ext cx="8258204" cy="4543444"/>
          </a:xfrm>
        </p:spPr>
        <p:txBody>
          <a:bodyPr>
            <a:normAutofit fontScale="85000" lnSpcReduction="20000"/>
          </a:bodyPr>
          <a:lstStyle/>
          <a:p>
            <a:r>
              <a:rPr lang="ru-RU" sz="1800" dirty="0">
                <a:solidFill>
                  <a:schemeClr val="accent1">
                    <a:lumMod val="50000"/>
                  </a:schemeClr>
                </a:solidFill>
              </a:rPr>
              <a:t>Цель физического развития детей дошкольного возраста заключается в создании благоприятных условий для оптимального физического развития, формирования базиса физической культуры личности.</a:t>
            </a:r>
          </a:p>
          <a:p>
            <a:pPr>
              <a:buNone/>
            </a:pPr>
            <a:r>
              <a:rPr lang="ru-RU" sz="1800" dirty="0">
                <a:solidFill>
                  <a:schemeClr val="accent1">
                    <a:lumMod val="50000"/>
                  </a:schemeClr>
                </a:solidFill>
              </a:rPr>
              <a:t>	</a:t>
            </a:r>
            <a:r>
              <a:rPr lang="ru-RU" sz="1800" b="1" i="1" dirty="0">
                <a:solidFill>
                  <a:schemeClr val="accent1">
                    <a:lumMod val="50000"/>
                  </a:schemeClr>
                </a:solidFill>
              </a:rPr>
              <a:t>Оздоровительные задачи: </a:t>
            </a:r>
          </a:p>
          <a:p>
            <a:r>
              <a:rPr lang="ru-RU" sz="1800" dirty="0">
                <a:solidFill>
                  <a:schemeClr val="accent1">
                    <a:lumMod val="50000"/>
                  </a:schemeClr>
                </a:solidFill>
              </a:rPr>
              <a:t>обеспечивать охрану жизни детей;</a:t>
            </a:r>
          </a:p>
          <a:p>
            <a:r>
              <a:rPr lang="ru-RU" sz="1800" dirty="0">
                <a:solidFill>
                  <a:schemeClr val="accent1">
                    <a:lumMod val="50000"/>
                  </a:schemeClr>
                </a:solidFill>
              </a:rPr>
              <a:t> совершенствовать работу </a:t>
            </a:r>
            <a:r>
              <a:rPr lang="ru-RU" sz="1800" dirty="0" err="1">
                <a:solidFill>
                  <a:schemeClr val="accent1">
                    <a:lumMod val="50000"/>
                  </a:schemeClr>
                </a:solidFill>
              </a:rPr>
              <a:t>сердечно-сосудистой</a:t>
            </a:r>
            <a:r>
              <a:rPr lang="ru-RU" sz="1800" dirty="0">
                <a:solidFill>
                  <a:schemeClr val="accent1">
                    <a:lumMod val="50000"/>
                  </a:schemeClr>
                </a:solidFill>
              </a:rPr>
              <a:t>, дыхательной, нервной систем организма ребёнка; </a:t>
            </a:r>
          </a:p>
          <a:p>
            <a:r>
              <a:rPr lang="ru-RU" sz="1800" dirty="0">
                <a:solidFill>
                  <a:schemeClr val="accent1">
                    <a:lumMod val="50000"/>
                  </a:schemeClr>
                </a:solidFill>
              </a:rPr>
              <a:t>повышать его работоспособность; </a:t>
            </a:r>
          </a:p>
          <a:p>
            <a:r>
              <a:rPr lang="ru-RU" sz="1800" dirty="0">
                <a:solidFill>
                  <a:schemeClr val="accent1">
                    <a:lumMod val="50000"/>
                  </a:schemeClr>
                </a:solidFill>
              </a:rPr>
              <a:t>осуществлять закаливание растущего организма. </a:t>
            </a:r>
          </a:p>
          <a:p>
            <a:pPr>
              <a:buNone/>
            </a:pPr>
            <a:r>
              <a:rPr lang="ru-RU" sz="1800" b="1" i="1" dirty="0">
                <a:solidFill>
                  <a:schemeClr val="accent1">
                    <a:lumMod val="50000"/>
                  </a:schemeClr>
                </a:solidFill>
              </a:rPr>
              <a:t>        Образовательные задачи: </a:t>
            </a:r>
          </a:p>
          <a:p>
            <a:r>
              <a:rPr lang="ru-RU" sz="1800" dirty="0">
                <a:solidFill>
                  <a:schemeClr val="accent1">
                    <a:lumMod val="50000"/>
                  </a:schemeClr>
                </a:solidFill>
              </a:rPr>
              <a:t> формировать систему знаний о физических упражнениях, их структуре, оздоровительном воздействии на организм; </a:t>
            </a:r>
          </a:p>
          <a:p>
            <a:r>
              <a:rPr lang="ru-RU" sz="1800" dirty="0">
                <a:solidFill>
                  <a:schemeClr val="accent1">
                    <a:lumMod val="50000"/>
                  </a:schemeClr>
                </a:solidFill>
              </a:rPr>
              <a:t>целенаправленно развивать физические качества и координационные способности; </a:t>
            </a:r>
          </a:p>
          <a:p>
            <a:r>
              <a:rPr lang="ru-RU" sz="1800" dirty="0">
                <a:solidFill>
                  <a:schemeClr val="accent1">
                    <a:lumMod val="50000"/>
                  </a:schemeClr>
                </a:solidFill>
              </a:rPr>
              <a:t> формировать двигательные умения в соответствии с особенностями возрастного развития и на этой основе расширять двигательный опыт, создавая ситуации радости и удовольствия в движении; </a:t>
            </a:r>
          </a:p>
          <a:p>
            <a:r>
              <a:rPr lang="ru-RU" sz="1800" dirty="0">
                <a:solidFill>
                  <a:schemeClr val="accent1">
                    <a:lumMod val="50000"/>
                  </a:schemeClr>
                </a:solidFill>
              </a:rPr>
              <a:t>формировать устойчивый интерес к регулярным занятиям физической культурой и различным видам физкультурно-спортивной деятельности.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6CC9C39-570E-4049-8E8C-ABD61A2694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0F3982E9-16A2-497D-9363-0BA00FF3DE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70" y="0"/>
            <a:ext cx="9127859" cy="6858000"/>
          </a:xfrm>
          <a:prstGeom prst="rect">
            <a:avLst/>
          </a:prstGeom>
        </p:spPr>
      </p:pic>
      <p:sp>
        <p:nvSpPr>
          <p:cNvPr id="3" name="Объект 2">
            <a:extLst>
              <a:ext uri="{FF2B5EF4-FFF2-40B4-BE49-F238E27FC236}">
                <a16:creationId xmlns:a16="http://schemas.microsoft.com/office/drawing/2014/main" id="{B1E5A4B1-0949-4287-BF35-EFF59F2FA2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44" y="404664"/>
            <a:ext cx="8208912" cy="4464496"/>
          </a:xfrm>
        </p:spPr>
        <p:txBody>
          <a:bodyPr>
            <a:normAutofit fontScale="70000" lnSpcReduction="20000"/>
          </a:bodyPr>
          <a:lstStyle/>
          <a:p>
            <a:pPr fontAlgn="base"/>
            <a:r>
              <a:rPr lang="ru-RU" sz="2200" b="1" dirty="0">
                <a:solidFill>
                  <a:srgbClr val="C00000"/>
                </a:solidFill>
              </a:rPr>
              <a:t>Планируемые результаты освоения детьми основной образовательной программы дошкольного образования</a:t>
            </a:r>
          </a:p>
          <a:p>
            <a:pPr fontAlgn="base"/>
            <a:r>
              <a:rPr lang="ru-RU" sz="2200" dirty="0">
                <a:solidFill>
                  <a:srgbClr val="C00000"/>
                </a:solidFill>
              </a:rPr>
              <a:t> </a:t>
            </a:r>
          </a:p>
          <a:p>
            <a:pPr fontAlgn="base"/>
            <a:r>
              <a:rPr lang="ru-RU" sz="2200" dirty="0">
                <a:solidFill>
                  <a:schemeClr val="accent2">
                    <a:lumMod val="75000"/>
                  </a:schemeClr>
                </a:solidFill>
              </a:rPr>
              <a:t>Планируемые результаты освоения детьми основной общеобразовательной программы дошкольного образования подразделяются на итоговые и промежуточные.</a:t>
            </a:r>
          </a:p>
          <a:p>
            <a:pPr fontAlgn="base"/>
            <a:r>
              <a:rPr lang="ru-RU" sz="2200" dirty="0">
                <a:solidFill>
                  <a:schemeClr val="accent2">
                    <a:lumMod val="75000"/>
                  </a:schemeClr>
                </a:solidFill>
              </a:rPr>
              <a:t>Для определения как промежуточных, так и итогового результатов освоения Программы большое значение имеет социальный портрет ребёнка 7 лет, освоившего основную общеобразовательную программу дошкольного образования. Являясь целевым ориентиром системы дошкольного образования, указанный социальный портрет отражает согласованные интересы и потребности семьи</a:t>
            </a:r>
            <a:r>
              <a:rPr lang="ru-RU" sz="2200" i="1" dirty="0">
                <a:solidFill>
                  <a:schemeClr val="accent2">
                    <a:lumMod val="75000"/>
                  </a:schemeClr>
                </a:solidFill>
              </a:rPr>
              <a:t>, </a:t>
            </a:r>
            <a:r>
              <a:rPr lang="ru-RU" sz="2200" dirty="0">
                <a:solidFill>
                  <a:schemeClr val="accent2">
                    <a:lumMod val="75000"/>
                  </a:schemeClr>
                </a:solidFill>
              </a:rPr>
              <a:t>общества и государства в области образования детей дошкольного возраста.</a:t>
            </a:r>
          </a:p>
          <a:p>
            <a:pPr fontAlgn="base"/>
            <a:r>
              <a:rPr lang="ru-RU" sz="2200" dirty="0">
                <a:solidFill>
                  <a:schemeClr val="accent2">
                    <a:lumMod val="75000"/>
                  </a:schemeClr>
                </a:solidFill>
              </a:rPr>
              <a:t>Формирование социального портрета ребёнка 7 лет, освоившего основную общеобразовательную программу дошкольного образования, осуществлялось также по следующим основаниям:</a:t>
            </a:r>
          </a:p>
          <a:p>
            <a:pPr fontAlgn="base"/>
            <a:r>
              <a:rPr lang="ru-RU" sz="2200" dirty="0">
                <a:solidFill>
                  <a:schemeClr val="accent2">
                    <a:lumMod val="75000"/>
                  </a:schemeClr>
                </a:solidFill>
              </a:rPr>
              <a:t>• по принципу </a:t>
            </a:r>
            <a:r>
              <a:rPr lang="ru-RU" sz="2200" dirty="0" err="1">
                <a:solidFill>
                  <a:schemeClr val="accent2">
                    <a:lumMod val="75000"/>
                  </a:schemeClr>
                </a:solidFill>
              </a:rPr>
              <a:t>интегративности</a:t>
            </a:r>
            <a:r>
              <a:rPr lang="ru-RU" sz="2200" dirty="0">
                <a:solidFill>
                  <a:schemeClr val="accent2">
                    <a:lumMod val="75000"/>
                  </a:schemeClr>
                </a:solidFill>
              </a:rPr>
              <a:t>, или возможности формирования качества в ходе освоения всех или большинства образовательных областей;</a:t>
            </a:r>
          </a:p>
          <a:p>
            <a:pPr fontAlgn="base"/>
            <a:r>
              <a:rPr lang="ru-RU" sz="2200" dirty="0">
                <a:solidFill>
                  <a:schemeClr val="accent2">
                    <a:lumMod val="75000"/>
                  </a:schemeClr>
                </a:solidFill>
              </a:rPr>
              <a:t>• в соответствии с новообразованиями, появляющимися у ребёнка к концу дошкольного возраста, если процесс его развития в ходе освоения Программы был правильно организован;</a:t>
            </a:r>
          </a:p>
          <a:p>
            <a:pPr fontAlgn="base"/>
            <a:r>
              <a:rPr lang="ru-RU" sz="2200" dirty="0">
                <a:solidFill>
                  <a:schemeClr val="accent2">
                    <a:lumMod val="75000"/>
                  </a:schemeClr>
                </a:solidFill>
              </a:rPr>
              <a:t>• с учётом возможности формирования того или иного качества в процессе освоения Программы</a:t>
            </a:r>
            <a:r>
              <a:rPr lang="ru-RU" sz="2200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7116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7467600" cy="1214446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>
                <a:solidFill>
                  <a:srgbClr val="FF0000"/>
                </a:solidFill>
              </a:rPr>
              <a:t>     Пояснительная записка</a:t>
            </a:r>
            <a:endParaRPr lang="ru-RU" sz="3200" dirty="0">
              <a:solidFill>
                <a:srgbClr val="FF0000"/>
              </a:solidFill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CD87F0D4-B187-46AE-ACA4-99FFB1B552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70" y="0"/>
            <a:ext cx="9127859" cy="6858000"/>
          </a:xfrm>
          <a:prstGeom prst="rect">
            <a:avLst/>
          </a:prstGeom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332656"/>
            <a:ext cx="8433654" cy="5915744"/>
          </a:xfrm>
        </p:spPr>
        <p:txBody>
          <a:bodyPr>
            <a:normAutofit/>
          </a:bodyPr>
          <a:lstStyle/>
          <a:p>
            <a:pPr lvl="1">
              <a:buFont typeface="Arial" pitchFamily="34" charset="0"/>
              <a:buChar char="•"/>
            </a:pPr>
            <a:r>
              <a:rPr lang="ru-RU" sz="24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Основная  образовательная программа дошкольного образования (далее - Программа) является документом,  представляющим модель образовательного процесса муниципального автономного учреждения дошкольного образования «Викуловская средняя общеобразовательная </a:t>
            </a:r>
            <a:r>
              <a:rPr lang="ru-RU" sz="2400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шкла</a:t>
            </a:r>
            <a:r>
              <a:rPr lang="ru-RU" sz="24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№ 2»</a:t>
            </a:r>
          </a:p>
          <a:p>
            <a:pPr lvl="1">
              <a:buFont typeface="Arial" pitchFamily="34" charset="0"/>
              <a:buChar char="•"/>
            </a:pPr>
            <a:r>
              <a:rPr lang="ru-RU" sz="24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Программа  обеспечивает разностороннее развитие детей в возрасте от 2 до 7 лет с учетом их возрастных и индивидуальных особенностей по основным направлениям: </a:t>
            </a:r>
            <a:r>
              <a:rPr lang="ru-RU" sz="2400" u="sng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физическому, социально-коммуникат</a:t>
            </a:r>
            <a:r>
              <a:rPr lang="ru-RU" sz="24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ивному, </a:t>
            </a:r>
            <a:r>
              <a:rPr lang="ru-RU" sz="2400" u="sng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познавательному, речевому и художественно-эстетическому</a:t>
            </a:r>
            <a:r>
              <a:rPr lang="ru-RU" sz="24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59E15DD6-AACE-4199-A0F2-1ED2F15B7F8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70" y="0"/>
            <a:ext cx="9127859" cy="6858000"/>
          </a:xfrm>
          <a:prstGeom prst="rect">
            <a:avLst/>
          </a:prstGeom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3568" y="620688"/>
            <a:ext cx="7467600" cy="5116654"/>
          </a:xfrm>
        </p:spPr>
        <p:txBody>
          <a:bodyPr/>
          <a:lstStyle/>
          <a:p>
            <a:pPr algn="ctr"/>
            <a:r>
              <a:rPr lang="ru-RU" sz="2800" dirty="0">
                <a:solidFill>
                  <a:schemeClr val="accent3">
                    <a:lumMod val="50000"/>
                  </a:schemeClr>
                </a:solidFill>
              </a:rPr>
              <a:t>Образовательная программа дошкольного образования разработана самостоятельно и утверждена образовательным учреждением в соответствии с федеральным государственным образовательным стандартом дошкольного образования и с учетом соответствующей примерной основной образовательной программы дошкольного образования «Мозаика» (авторы-составители </a:t>
            </a:r>
            <a:r>
              <a:rPr lang="ru-RU" sz="2800" dirty="0" err="1">
                <a:solidFill>
                  <a:schemeClr val="accent3">
                    <a:lumMod val="50000"/>
                  </a:schemeClr>
                </a:solidFill>
              </a:rPr>
              <a:t>В.Ю.Белькович</a:t>
            </a:r>
            <a:r>
              <a:rPr lang="ru-RU" sz="2800" dirty="0">
                <a:solidFill>
                  <a:schemeClr val="accent3">
                    <a:lumMod val="50000"/>
                  </a:schemeClr>
                </a:solidFill>
              </a:rPr>
              <a:t>, </a:t>
            </a:r>
            <a:r>
              <a:rPr lang="ru-RU" sz="2800" dirty="0" err="1">
                <a:solidFill>
                  <a:schemeClr val="accent3">
                    <a:lumMod val="50000"/>
                  </a:schemeClr>
                </a:solidFill>
              </a:rPr>
              <a:t>Н.В.Гребёнкина</a:t>
            </a:r>
            <a:r>
              <a:rPr lang="ru-RU" sz="2800" dirty="0">
                <a:solidFill>
                  <a:schemeClr val="accent3">
                    <a:lumMod val="50000"/>
                  </a:schemeClr>
                </a:solidFill>
              </a:rPr>
              <a:t>, </a:t>
            </a:r>
            <a:r>
              <a:rPr lang="ru-RU" sz="2800" dirty="0" err="1">
                <a:solidFill>
                  <a:schemeClr val="accent3">
                    <a:lumMod val="50000"/>
                  </a:schemeClr>
                </a:solidFill>
              </a:rPr>
              <a:t>И.А.Кильдышева</a:t>
            </a:r>
            <a:r>
              <a:rPr lang="ru-RU" sz="2800" dirty="0">
                <a:solidFill>
                  <a:schemeClr val="accent3">
                    <a:lumMod val="50000"/>
                  </a:schemeClr>
                </a:solidFill>
              </a:rPr>
              <a:t>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368412"/>
          </a:xfrm>
        </p:spPr>
        <p:txBody>
          <a:bodyPr>
            <a:normAutofit/>
          </a:bodyPr>
          <a:lstStyle/>
          <a:p>
            <a:pPr lvl="2" algn="ctr" rtl="0">
              <a:spcBef>
                <a:spcPct val="0"/>
              </a:spcBef>
            </a:pP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</a:rPr>
              <a:t>       </a:t>
            </a:r>
            <a:r>
              <a:rPr lang="ru-RU" sz="2400" b="1" u="sng" dirty="0">
                <a:solidFill>
                  <a:srgbClr val="FF0000"/>
                </a:solidFill>
              </a:rPr>
              <a:t>Цель и задачи реализации программы</a:t>
            </a:r>
            <a:br>
              <a:rPr lang="ru-RU" sz="2400" b="1" u="sng" dirty="0">
                <a:solidFill>
                  <a:schemeClr val="tx2"/>
                </a:solidFill>
              </a:rPr>
            </a:br>
            <a:endParaRPr lang="ru-RU" sz="2400" b="1" u="sng" dirty="0">
              <a:solidFill>
                <a:schemeClr val="tx2"/>
              </a:solidFill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A89DCB94-A48C-4479-8658-B0BCFC28A5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70" y="0"/>
            <a:ext cx="9127859" cy="6858000"/>
          </a:xfrm>
          <a:prstGeom prst="rect">
            <a:avLst/>
          </a:prstGeom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274435"/>
            <a:ext cx="8362216" cy="4962540"/>
          </a:xfrm>
        </p:spPr>
        <p:txBody>
          <a:bodyPr>
            <a:normAutofit fontScale="47500" lnSpcReduction="20000"/>
          </a:bodyPr>
          <a:lstStyle/>
          <a:p>
            <a:r>
              <a:rPr lang="ru-RU" sz="3400" dirty="0">
                <a:solidFill>
                  <a:srgbClr val="C00000"/>
                </a:solidFill>
              </a:rPr>
              <a:t>Целью программы является: </a:t>
            </a:r>
            <a:r>
              <a:rPr lang="ru-RU" sz="3400" dirty="0">
                <a:solidFill>
                  <a:schemeClr val="accent3">
                    <a:lumMod val="50000"/>
                  </a:schemeClr>
                </a:solidFill>
              </a:rPr>
              <a:t>расширение возможностей развития личностного потенциала и способностей каждого ребенка дошкольного возраста</a:t>
            </a:r>
          </a:p>
          <a:p>
            <a:r>
              <a:rPr lang="ru-RU" sz="3400" dirty="0">
                <a:solidFill>
                  <a:srgbClr val="C00000"/>
                </a:solidFill>
              </a:rPr>
              <a:t>Программа направлена на реализацию следующих задач:</a:t>
            </a:r>
          </a:p>
          <a:p>
            <a:r>
              <a:rPr lang="ru-RU" sz="3400" dirty="0">
                <a:solidFill>
                  <a:schemeClr val="accent3">
                    <a:lumMod val="50000"/>
                  </a:schemeClr>
                </a:solidFill>
              </a:rPr>
              <a:t>1)обеспечение условий здорового образа жизни и безопасности ребенка</a:t>
            </a:r>
          </a:p>
          <a:p>
            <a:r>
              <a:rPr lang="ru-RU" sz="3400" dirty="0">
                <a:solidFill>
                  <a:schemeClr val="accent3">
                    <a:lumMod val="50000"/>
                  </a:schemeClr>
                </a:solidFill>
              </a:rPr>
              <a:t>2)охраны и укрепления физического и психического здоровья детей, в том числе их эмоционального благополучия </a:t>
            </a:r>
          </a:p>
          <a:p>
            <a:r>
              <a:rPr lang="ru-RU" sz="3400" dirty="0">
                <a:solidFill>
                  <a:schemeClr val="accent3">
                    <a:lumMod val="50000"/>
                  </a:schemeClr>
                </a:solidFill>
              </a:rPr>
              <a:t>3)обеспечения равных возможностей для полноценного развития каждого ребёнка в период дошкольного детства независимо от места проживания, пола, нации, языка, социального статуса, психофизиологических и других особенностей (в том числе ограниченных возможностей здоровья) </a:t>
            </a:r>
          </a:p>
          <a:p>
            <a:r>
              <a:rPr lang="ru-RU" sz="3400" dirty="0">
                <a:solidFill>
                  <a:schemeClr val="accent3">
                    <a:lumMod val="50000"/>
                  </a:schemeClr>
                </a:solidFill>
              </a:rPr>
              <a:t>4)обеспечения преемственности целей, задач и содержания образования, реализуемых в рамках образовательных программ различных уровней (далее – преемственность основных образовательных программ дошкольного и начального общего образования) </a:t>
            </a:r>
          </a:p>
          <a:p>
            <a:r>
              <a:rPr lang="ru-RU" sz="3400" dirty="0">
                <a:solidFill>
                  <a:schemeClr val="accent3">
                    <a:lumMod val="50000"/>
                  </a:schemeClr>
                </a:solidFill>
              </a:rPr>
              <a:t>5)создания благоприятных условий развития детей в соответствии с их возрастными и индивидуальными особенностями и склонностями, развития способностей и творческого потенциала каждого ребёнка как субъекта отношений с самим собой, другими детьми, взрослыми и миром </a:t>
            </a:r>
          </a:p>
          <a:p>
            <a:r>
              <a:rPr lang="ru-RU" sz="3400" dirty="0">
                <a:solidFill>
                  <a:schemeClr val="accent3">
                    <a:lumMod val="50000"/>
                  </a:schemeClr>
                </a:solidFill>
              </a:rPr>
              <a:t>6) объединения обучения и воспитания в целостный образовательный процесс на основе духовно-нравственных и </a:t>
            </a:r>
            <a:r>
              <a:rPr lang="ru-RU" sz="3400" dirty="0" err="1">
                <a:solidFill>
                  <a:schemeClr val="accent3">
                    <a:lumMod val="50000"/>
                  </a:schemeClr>
                </a:solidFill>
              </a:rPr>
              <a:t>социокультурных</a:t>
            </a:r>
            <a:r>
              <a:rPr lang="ru-RU" sz="3400" dirty="0">
                <a:solidFill>
                  <a:schemeClr val="accent3">
                    <a:lumMod val="50000"/>
                  </a:schemeClr>
                </a:solidFill>
              </a:rPr>
              <a:t> ценностей и принятых в обществе правил и норм поведения в интересах человека, семьи, общества;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7224" y="274638"/>
            <a:ext cx="7358114" cy="1439850"/>
          </a:xfrm>
        </p:spPr>
        <p:txBody>
          <a:bodyPr>
            <a:normAutofit/>
          </a:bodyPr>
          <a:lstStyle/>
          <a:p>
            <a:pPr lvl="2" algn="ctr"/>
            <a:r>
              <a:rPr lang="ru-RU" sz="2400" b="1" u="sng" dirty="0">
                <a:solidFill>
                  <a:srgbClr val="FF0000"/>
                </a:solidFill>
              </a:rPr>
              <a:t>Основные принципы дошкольного образования:</a:t>
            </a:r>
            <a:endParaRPr lang="ru-RU" sz="2400" dirty="0">
              <a:solidFill>
                <a:srgbClr val="FF0000"/>
              </a:solidFill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CA87BD22-2D92-4591-8F48-54820A16AE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70" y="0"/>
            <a:ext cx="9127859" cy="6858000"/>
          </a:xfrm>
          <a:prstGeom prst="rect">
            <a:avLst/>
          </a:prstGeom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1439" y="548680"/>
            <a:ext cx="8429684" cy="4688026"/>
          </a:xfrm>
        </p:spPr>
        <p:txBody>
          <a:bodyPr>
            <a:normAutofit fontScale="25000" lnSpcReduction="20000"/>
          </a:bodyPr>
          <a:lstStyle/>
          <a:p>
            <a:r>
              <a:rPr lang="ru-RU" sz="6400" dirty="0"/>
              <a:t> </a:t>
            </a:r>
            <a:r>
              <a:rPr lang="ru-RU" sz="6400" dirty="0">
                <a:solidFill>
                  <a:schemeClr val="accent1">
                    <a:lumMod val="50000"/>
                  </a:schemeClr>
                </a:solidFill>
              </a:rPr>
              <a:t>полноценное проживание ребенком всех этапов детства (младенческого, раннего и дошкольного возраста), обогащение (амплификация) детского развития;</a:t>
            </a:r>
          </a:p>
          <a:p>
            <a:r>
              <a:rPr lang="ru-RU" sz="6400" dirty="0">
                <a:solidFill>
                  <a:schemeClr val="accent1">
                    <a:lumMod val="50000"/>
                  </a:schemeClr>
                </a:solidFill>
              </a:rPr>
              <a:t> построение образовательной деятельности на основе индивидуальных особенностей каждого ребенка, при котором сам ребенок становится активным в выборе содержания своего образования, становится субъектом образования (далее - индивидуализация дошкольного образования);</a:t>
            </a:r>
          </a:p>
          <a:p>
            <a:r>
              <a:rPr lang="ru-RU" sz="6400" dirty="0">
                <a:solidFill>
                  <a:schemeClr val="accent1">
                    <a:lumMod val="50000"/>
                  </a:schemeClr>
                </a:solidFill>
              </a:rPr>
              <a:t>содействие и сотрудничество детей и взрослых, признание ребенка полноценным участником (субъектом) образовательных отношений;</a:t>
            </a:r>
          </a:p>
          <a:p>
            <a:r>
              <a:rPr lang="ru-RU" sz="6400" dirty="0">
                <a:solidFill>
                  <a:schemeClr val="accent1">
                    <a:lumMod val="50000"/>
                  </a:schemeClr>
                </a:solidFill>
              </a:rPr>
              <a:t> поддержка инициативы детей в различных видах деятельности;</a:t>
            </a:r>
          </a:p>
          <a:p>
            <a:r>
              <a:rPr lang="ru-RU" sz="6400" dirty="0">
                <a:solidFill>
                  <a:schemeClr val="accent1">
                    <a:lumMod val="50000"/>
                  </a:schemeClr>
                </a:solidFill>
              </a:rPr>
              <a:t>сотрудничество Организации с семьей;</a:t>
            </a:r>
          </a:p>
          <a:p>
            <a:r>
              <a:rPr lang="ru-RU" sz="6400" dirty="0">
                <a:solidFill>
                  <a:schemeClr val="accent1">
                    <a:lumMod val="50000"/>
                  </a:schemeClr>
                </a:solidFill>
              </a:rPr>
              <a:t> приобщение детей к </a:t>
            </a:r>
            <a:r>
              <a:rPr lang="ru-RU" sz="6400" dirty="0" err="1">
                <a:solidFill>
                  <a:schemeClr val="accent1">
                    <a:lumMod val="50000"/>
                  </a:schemeClr>
                </a:solidFill>
              </a:rPr>
              <a:t>социокультурным</a:t>
            </a:r>
            <a:r>
              <a:rPr lang="ru-RU" sz="6400" dirty="0">
                <a:solidFill>
                  <a:schemeClr val="accent1">
                    <a:lumMod val="50000"/>
                  </a:schemeClr>
                </a:solidFill>
              </a:rPr>
              <a:t> нормам, традициям семьи, общества и государства;</a:t>
            </a:r>
          </a:p>
          <a:p>
            <a:r>
              <a:rPr lang="ru-RU" sz="6400" dirty="0">
                <a:solidFill>
                  <a:schemeClr val="accent1">
                    <a:lumMod val="50000"/>
                  </a:schemeClr>
                </a:solidFill>
              </a:rPr>
              <a:t> формирование познавательных интересов и познавательных действий ребенка в различных видах деятельности;</a:t>
            </a:r>
          </a:p>
          <a:p>
            <a:r>
              <a:rPr lang="ru-RU" sz="6400" dirty="0">
                <a:solidFill>
                  <a:schemeClr val="accent1">
                    <a:lumMod val="50000"/>
                  </a:schemeClr>
                </a:solidFill>
              </a:rPr>
              <a:t> возрастная адекватность дошкольного образования (соответствие условий, требований, методов возрасту и особенностям развития);</a:t>
            </a:r>
          </a:p>
          <a:p>
            <a:pPr>
              <a:buNone/>
            </a:pPr>
            <a:r>
              <a:rPr lang="ru-RU" dirty="0"/>
              <a:t>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786" y="714356"/>
            <a:ext cx="7429552" cy="928694"/>
          </a:xfrm>
        </p:spPr>
        <p:txBody>
          <a:bodyPr>
            <a:noAutofit/>
          </a:bodyPr>
          <a:lstStyle/>
          <a:p>
            <a:pPr algn="ctr"/>
            <a:br>
              <a:rPr lang="ru-RU" sz="2800" u="sng" dirty="0"/>
            </a:br>
            <a:br>
              <a:rPr lang="ru-RU" sz="2800" u="sng" dirty="0"/>
            </a:br>
            <a:br>
              <a:rPr lang="ru-RU" sz="2800" u="sng" dirty="0"/>
            </a:br>
            <a:br>
              <a:rPr lang="ru-RU" sz="2800" u="sng" dirty="0"/>
            </a:br>
            <a:br>
              <a:rPr lang="ru-RU" sz="2800" u="sng" dirty="0"/>
            </a:br>
            <a:br>
              <a:rPr lang="ru-RU" sz="2800" u="sng" dirty="0"/>
            </a:br>
            <a:br>
              <a:rPr lang="ru-RU" sz="2800" u="sng" dirty="0"/>
            </a:br>
            <a:br>
              <a:rPr lang="ru-RU" sz="2800" u="sng" dirty="0"/>
            </a:br>
            <a:br>
              <a:rPr lang="ru-RU" sz="2800" u="sng" dirty="0"/>
            </a:br>
            <a:br>
              <a:rPr lang="ru-RU" sz="2800" u="sng" dirty="0"/>
            </a:br>
            <a:br>
              <a:rPr lang="ru-RU" sz="2800" b="1" dirty="0"/>
            </a:br>
            <a:br>
              <a:rPr lang="ru-RU" sz="2400" b="1" dirty="0"/>
            </a:br>
            <a:r>
              <a:rPr lang="ru-RU" sz="2400" b="1" u="sng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br>
              <a:rPr lang="ru-RU" sz="2400" b="1" u="sng" dirty="0">
                <a:solidFill>
                  <a:schemeClr val="accent3">
                    <a:lumMod val="75000"/>
                  </a:schemeClr>
                </a:solidFill>
              </a:rPr>
            </a:br>
            <a:br>
              <a:rPr lang="ru-RU" sz="2400" b="1" u="sng" dirty="0">
                <a:solidFill>
                  <a:schemeClr val="accent3">
                    <a:lumMod val="75000"/>
                  </a:schemeClr>
                </a:solidFill>
              </a:rPr>
            </a:br>
            <a:br>
              <a:rPr lang="ru-RU" sz="2400" b="1" u="sng" dirty="0">
                <a:solidFill>
                  <a:schemeClr val="accent3">
                    <a:lumMod val="75000"/>
                  </a:schemeClr>
                </a:solidFill>
              </a:rPr>
            </a:br>
            <a:br>
              <a:rPr lang="ru-RU" sz="2400" b="1" u="sng" dirty="0">
                <a:solidFill>
                  <a:schemeClr val="accent3">
                    <a:lumMod val="75000"/>
                  </a:schemeClr>
                </a:solidFill>
              </a:rPr>
            </a:br>
            <a:br>
              <a:rPr lang="ru-RU" sz="2400" b="1" u="sng" dirty="0">
                <a:solidFill>
                  <a:schemeClr val="accent3">
                    <a:lumMod val="75000"/>
                  </a:schemeClr>
                </a:solidFill>
              </a:rPr>
            </a:br>
            <a:r>
              <a:rPr lang="ru-RU" sz="2000" b="1" u="sng" dirty="0">
                <a:solidFill>
                  <a:srgbClr val="FF0000"/>
                </a:solidFill>
              </a:rPr>
              <a:t>Целевые ориентиры образования   в младенческом и раннем возрасте</a:t>
            </a:r>
            <a:endParaRPr lang="ru-RU" sz="2400" b="1" dirty="0">
              <a:solidFill>
                <a:srgbClr val="FF0000"/>
              </a:solidFill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50F4DD2A-315F-42FD-BEFC-5CB1C79DD63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70" y="0"/>
            <a:ext cx="9127859" cy="6858000"/>
          </a:xfrm>
          <a:prstGeom prst="rect">
            <a:avLst/>
          </a:prstGeom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0891" y="548680"/>
            <a:ext cx="8362216" cy="4462474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/>
              <a:t>• 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ребёнок интересуется окружающими предметами и активно действует с ними; </a:t>
            </a:r>
          </a:p>
          <a:p>
            <a:pPr>
              <a:buNone/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•  использует специфические, культурно фиксированные предметные действия, знает назначение бытовых предметов (ложки, расчёски, карандаша и пр.) и умеет пользоваться ими. Владеет простейшими навыками самообслуживания; стремится проявлять самостоятельность в бытовом и игровом поведении;</a:t>
            </a:r>
          </a:p>
          <a:p>
            <a:pPr>
              <a:buNone/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•  владеет активной речью, включённой в общение; </a:t>
            </a:r>
          </a:p>
          <a:p>
            <a:pPr>
              <a:buNone/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•  стремится к общению со взрослыми и активно подражает им в движениях и действиях;</a:t>
            </a:r>
          </a:p>
          <a:p>
            <a:pPr>
              <a:buNone/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•  проявляет интерес к сверстникам; наблюдает за их действиями и подражает им; </a:t>
            </a:r>
          </a:p>
          <a:p>
            <a:pPr>
              <a:buNone/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• проявляет интерес к стихам, песням и сказкам, рассматриванию картинки, стремится двигаться под музыку; эмоционально откликается на различные произведения культуры и искусства;</a:t>
            </a:r>
          </a:p>
          <a:p>
            <a:pPr>
              <a:buNone/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• у ребёнка развита крупная моторика, он стремится осваивать различные виды движения (бег, лазанье, перешагивание и пр.).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274638"/>
            <a:ext cx="8643998" cy="1439850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>
                <a:solidFill>
                  <a:srgbClr val="FF0000"/>
                </a:solidFill>
              </a:rPr>
              <a:t>Целевые ориентиры на этапе завершения дошкольного образования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AFE4FC45-6D37-436B-8F70-7BF05F6491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70" y="0"/>
            <a:ext cx="9127859" cy="6858000"/>
          </a:xfrm>
          <a:prstGeom prst="rect">
            <a:avLst/>
          </a:prstGeom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836712"/>
            <a:ext cx="7543801" cy="4023360"/>
          </a:xfrm>
        </p:spPr>
        <p:txBody>
          <a:bodyPr>
            <a:normAutofit lnSpcReduction="10000"/>
          </a:bodyPr>
          <a:lstStyle/>
          <a:p>
            <a:r>
              <a:rPr lang="ru-RU" sz="1900" dirty="0">
                <a:solidFill>
                  <a:schemeClr val="accent1">
                    <a:lumMod val="50000"/>
                  </a:schemeClr>
                </a:solidFill>
              </a:rPr>
              <a:t>ребёнок овладевает основными культурными способами деятельности, проявляет инициативу и самостоятельность в разных видах деятельности </a:t>
            </a:r>
          </a:p>
          <a:p>
            <a:r>
              <a:rPr lang="ru-RU" sz="1900" dirty="0">
                <a:solidFill>
                  <a:schemeClr val="accent1">
                    <a:lumMod val="50000"/>
                  </a:schemeClr>
                </a:solidFill>
              </a:rPr>
              <a:t>ребёнок обладает установкой положительного отношения к миру, к разным видам труда, другим людям и самому себе, обладает чувством собственного достоинства; </a:t>
            </a:r>
          </a:p>
          <a:p>
            <a:r>
              <a:rPr lang="ru-RU" sz="1900" dirty="0">
                <a:solidFill>
                  <a:schemeClr val="accent1">
                    <a:lumMod val="50000"/>
                  </a:schemeClr>
                </a:solidFill>
              </a:rPr>
              <a:t> ребёнок обладает развитым воображением;</a:t>
            </a:r>
          </a:p>
          <a:p>
            <a:r>
              <a:rPr lang="ru-RU" sz="1900" dirty="0">
                <a:solidFill>
                  <a:schemeClr val="accent1">
                    <a:lumMod val="50000"/>
                  </a:schemeClr>
                </a:solidFill>
              </a:rPr>
              <a:t>ребёнок достаточно хорошо владеет устной речью;</a:t>
            </a:r>
          </a:p>
          <a:p>
            <a:r>
              <a:rPr lang="ru-RU" sz="2000" dirty="0">
                <a:solidFill>
                  <a:schemeClr val="accent1">
                    <a:lumMod val="50000"/>
                  </a:schemeClr>
                </a:solidFill>
              </a:rPr>
              <a:t>  у ребёнка развита крупная и мелкая моторика;</a:t>
            </a:r>
          </a:p>
          <a:p>
            <a:r>
              <a:rPr lang="ru-RU" sz="2000" dirty="0">
                <a:solidFill>
                  <a:schemeClr val="accent1">
                    <a:lumMod val="50000"/>
                  </a:schemeClr>
                </a:solidFill>
              </a:rPr>
              <a:t>ребёнок способен к волевым усилиям;</a:t>
            </a:r>
          </a:p>
          <a:p>
            <a:r>
              <a:rPr lang="ru-RU" sz="2000" dirty="0">
                <a:solidFill>
                  <a:schemeClr val="accent1">
                    <a:lumMod val="50000"/>
                  </a:schemeClr>
                </a:solidFill>
              </a:rPr>
              <a:t>ребёнок проявляет любознательность, задаёт вопросы;</a:t>
            </a:r>
          </a:p>
          <a:p>
            <a:endParaRPr lang="ru-RU" sz="1900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72452" cy="1368412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>
                <a:solidFill>
                  <a:srgbClr val="FF0000"/>
                </a:solidFill>
              </a:rPr>
              <a:t>Цели и задачи образовательной области </a:t>
            </a:r>
            <a:br>
              <a:rPr lang="ru-RU" sz="2000" b="1" dirty="0">
                <a:solidFill>
                  <a:srgbClr val="FF0000"/>
                </a:solidFill>
              </a:rPr>
            </a:br>
            <a:r>
              <a:rPr lang="ru-RU" sz="2000" b="1" dirty="0">
                <a:solidFill>
                  <a:srgbClr val="FF0000"/>
                </a:solidFill>
              </a:rPr>
              <a:t>«Познавательное развитие»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9C50DAB7-6E22-4D9B-A271-E29384915D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70" y="0"/>
            <a:ext cx="9127859" cy="6858000"/>
          </a:xfrm>
          <a:prstGeom prst="rect">
            <a:avLst/>
          </a:prstGeom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38763"/>
            <a:ext cx="8258204" cy="4873752"/>
          </a:xfrm>
        </p:spPr>
        <p:txBody>
          <a:bodyPr>
            <a:normAutofit/>
          </a:bodyPr>
          <a:lstStyle/>
          <a:p>
            <a:r>
              <a:rPr lang="ru-RU" sz="1800" dirty="0">
                <a:solidFill>
                  <a:schemeClr val="accent1">
                    <a:lumMod val="50000"/>
                  </a:schemeClr>
                </a:solidFill>
              </a:rPr>
              <a:t>Цель познавательного развития дошкольников состоит в расширении и обогащении ориентировки в окружающем мире, проживании ребёнком познавательно-исследовательской деятельности</a:t>
            </a:r>
          </a:p>
          <a:p>
            <a:pPr>
              <a:buNone/>
            </a:pPr>
            <a:r>
              <a:rPr lang="ru-RU" sz="1800" b="1" i="1" dirty="0">
                <a:solidFill>
                  <a:schemeClr val="accent1">
                    <a:lumMod val="50000"/>
                  </a:schemeClr>
                </a:solidFill>
              </a:rPr>
              <a:t>     	Образовательные задачи:</a:t>
            </a:r>
          </a:p>
          <a:p>
            <a:r>
              <a:rPr lang="ru-RU" sz="1800" dirty="0">
                <a:solidFill>
                  <a:schemeClr val="accent1">
                    <a:lumMod val="50000"/>
                  </a:schemeClr>
                </a:solidFill>
              </a:rPr>
              <a:t> содействовать проявлению и развитию у дошкольников потребности в активном взаимодействии с окружающей действительностью, любознательности, радости открытий нового на основе вопросов, практических действий и выбора; </a:t>
            </a:r>
          </a:p>
          <a:p>
            <a:r>
              <a:rPr lang="ru-RU" sz="1800" dirty="0">
                <a:solidFill>
                  <a:schemeClr val="accent1">
                    <a:lumMod val="50000"/>
                  </a:schemeClr>
                </a:solidFill>
              </a:rPr>
              <a:t>помогать ребёнку применять открытые им способы познания в разных видах деятельности, неожиданных комбинациях;</a:t>
            </a:r>
          </a:p>
          <a:p>
            <a:r>
              <a:rPr lang="ru-RU" sz="1800" dirty="0">
                <a:solidFill>
                  <a:schemeClr val="accent1">
                    <a:lumMod val="50000"/>
                  </a:schemeClr>
                </a:solidFill>
              </a:rPr>
              <a:t> поддерживать процесс поиска вариантов продолжения и завершения гипотетических знаний путём </a:t>
            </a:r>
            <a:r>
              <a:rPr lang="ru-RU" sz="1800" dirty="0" err="1">
                <a:solidFill>
                  <a:schemeClr val="accent1">
                    <a:lumMod val="50000"/>
                  </a:schemeClr>
                </a:solidFill>
              </a:rPr>
              <a:t>опытничества</a:t>
            </a:r>
            <a:r>
              <a:rPr lang="ru-RU" sz="1800" dirty="0">
                <a:solidFill>
                  <a:schemeClr val="accent1">
                    <a:lumMod val="50000"/>
                  </a:schemeClr>
                </a:solidFill>
              </a:rPr>
              <a:t> и экспериментирования</a:t>
            </a:r>
          </a:p>
          <a:p>
            <a:r>
              <a:rPr lang="ru-RU" sz="1800" dirty="0">
                <a:solidFill>
                  <a:schemeClr val="accent1">
                    <a:lumMod val="50000"/>
                  </a:schemeClr>
                </a:solidFill>
              </a:rPr>
              <a:t> обогащать сенсорный опыт ребёнка.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72452" cy="1368412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>
                <a:solidFill>
                  <a:srgbClr val="FF0000"/>
                </a:solidFill>
              </a:rPr>
              <a:t>Цели и задачи образовательной области </a:t>
            </a:r>
            <a:br>
              <a:rPr lang="ru-RU" sz="2000" b="1" dirty="0">
                <a:solidFill>
                  <a:srgbClr val="FF0000"/>
                </a:solidFill>
              </a:rPr>
            </a:br>
            <a:r>
              <a:rPr lang="ru-RU" sz="2000" b="1" dirty="0">
                <a:solidFill>
                  <a:srgbClr val="FF0000"/>
                </a:solidFill>
              </a:rPr>
              <a:t>«Речевое развитие»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38E0DA9A-E6CC-4ACB-8B44-12621E913A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70" y="0"/>
            <a:ext cx="9127859" cy="7046640"/>
          </a:xfrm>
          <a:prstGeom prst="rect">
            <a:avLst/>
          </a:prstGeom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92696"/>
            <a:ext cx="8043890" cy="4686320"/>
          </a:xfrm>
        </p:spPr>
        <p:txBody>
          <a:bodyPr>
            <a:normAutofit/>
          </a:bodyPr>
          <a:lstStyle/>
          <a:p>
            <a:r>
              <a:rPr lang="ru-RU" sz="1600" dirty="0">
                <a:solidFill>
                  <a:schemeClr val="accent1">
                    <a:lumMod val="50000"/>
                  </a:schemeClr>
                </a:solidFill>
              </a:rPr>
              <a:t>Цель речевого развития дошкольников состоит в овладении речью как средством общения и культуры, происходящим в различных видах деятельности (познавательно-исследовательской, коммуникативной, восприятии художественной литературы и других), освоенной как с помощью взрослых, так и самостоятельно</a:t>
            </a:r>
          </a:p>
          <a:p>
            <a:pPr>
              <a:buNone/>
            </a:pPr>
            <a:r>
              <a:rPr lang="ru-RU" sz="1600" dirty="0">
                <a:solidFill>
                  <a:schemeClr val="accent1">
                    <a:lumMod val="50000"/>
                  </a:schemeClr>
                </a:solidFill>
              </a:rPr>
              <a:t>	</a:t>
            </a:r>
            <a:r>
              <a:rPr lang="ru-RU" sz="1600" b="1" i="1" dirty="0">
                <a:solidFill>
                  <a:schemeClr val="accent1">
                    <a:lumMod val="50000"/>
                  </a:schemeClr>
                </a:solidFill>
              </a:rPr>
              <a:t>Образовательные задачи: </a:t>
            </a:r>
          </a:p>
          <a:p>
            <a:r>
              <a:rPr lang="ru-RU" sz="1600" dirty="0">
                <a:solidFill>
                  <a:schemeClr val="accent1">
                    <a:lumMod val="50000"/>
                  </a:schemeClr>
                </a:solidFill>
              </a:rPr>
              <a:t>создавать условия для развития свободного общения воспитанников со взрослыми и детьми;  </a:t>
            </a:r>
          </a:p>
          <a:p>
            <a:r>
              <a:rPr lang="ru-RU" sz="1600" dirty="0">
                <a:solidFill>
                  <a:schemeClr val="accent1">
                    <a:lumMod val="50000"/>
                  </a:schemeClr>
                </a:solidFill>
              </a:rPr>
              <a:t>развивать все компоненты устной речи детей (лексической стороны, грамматического строя речи, произносительной стороны речи; связной речи — диалогической и монологической форм) в различных видах деятельности;</a:t>
            </a:r>
          </a:p>
          <a:p>
            <a:r>
              <a:rPr lang="ru-RU" sz="1600" dirty="0">
                <a:solidFill>
                  <a:schemeClr val="accent1">
                    <a:lumMod val="50000"/>
                  </a:schemeClr>
                </a:solidFill>
              </a:rPr>
              <a:t>формировать интерес и потребность в чтении, эмоционально-образное восприятие произведений разных жанров (сказки, рассказа, стихотворения, малых фольклорных форм); </a:t>
            </a:r>
          </a:p>
          <a:p>
            <a:r>
              <a:rPr lang="ru-RU" sz="1600" dirty="0">
                <a:solidFill>
                  <a:schemeClr val="accent1">
                    <a:lumMod val="50000"/>
                  </a:schemeClr>
                </a:solidFill>
              </a:rPr>
              <a:t>развивать чуткость к выразительным средствам художественной речи, умение воспроизводить эти средства в своём творчестве.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Ретро">
  <a:themeElements>
    <a:clrScheme name="Ретро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Ретр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153</TotalTime>
  <Words>1399</Words>
  <Application>Microsoft Office PowerPoint</Application>
  <PresentationFormat>Экран (4:3)</PresentationFormat>
  <Paragraphs>99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Mongolian Baiti</vt:lpstr>
      <vt:lpstr>Times New Roman</vt:lpstr>
      <vt:lpstr>Ретро</vt:lpstr>
      <vt:lpstr>Презентация PowerPoint</vt:lpstr>
      <vt:lpstr>     Пояснительная записка</vt:lpstr>
      <vt:lpstr>Презентация PowerPoint</vt:lpstr>
      <vt:lpstr>       Цель и задачи реализации программы </vt:lpstr>
      <vt:lpstr>Основные принципы дошкольного образования:</vt:lpstr>
      <vt:lpstr>                  Целевые ориентиры образования   в младенческом и раннем возрасте</vt:lpstr>
      <vt:lpstr>Целевые ориентиры на этапе завершения дошкольного образования</vt:lpstr>
      <vt:lpstr>Цели и задачи образовательной области  «Познавательное развитие»</vt:lpstr>
      <vt:lpstr>Цели и задачи образовательной области  «Речевое развитие»</vt:lpstr>
      <vt:lpstr>Цели и задачи образовательной области  «Художественно – эстетическое развитие»</vt:lpstr>
      <vt:lpstr>Цели и задачи образовательной области  «Физическое развитие»</vt:lpstr>
      <vt:lpstr>Презентация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РњРЈРќРР¦РРџРђР›Р¬РќРћР• РђР’РўРћРќРћРњРќРћР• РЈР§Р Р•Р–Р”Р•РќРР• Р”РћРЁРљРћР›Р¬РќРћР“Рћ РћР‘Р РђР—РћР’РђРќРРЇ В«Р’РРљРЈР›РћР’РЎРљРР™  Р”Р•РўРЎРљРР™ РЎРђР” В«РљРѕР»РѕСЃРѕРєВ»  (РњРђРЈ Р”Рћ В«Р’РёРєСѓР»РѕРІСЃРєРёР№  РґРµС‚СЃРєРёР№ СЃР°Рґ В«РљРѕР»РѕСЃРѕРєВ» В  РџСЂРёРЅСЏС‚Рѕ РЅР° Р·Р°СЃРµРґР°РЅРёРё РїРµРґСЃРѕРІРµС‚Р° в„– 3                            РЈС‚РІРµСЂР¶РґР°СЋ:  РћС‚    В« 01 В»  РґРµРєР°Р±СЂСЏ    2015РіРѕРґР°                                     Р”РёСЂРµРєС‚РѕСЂ РњРђРЈ Р”Рћ                                                                                                      В«Р’РёРєСѓР»РѕРІСЃРєРёР№ РґРµС‚СЃРєРёР№ СЃР°Рґ                                                                                             В«РљРѕР»РѕСЃРѕРєВ»                                                                                              РЎРµСЂРґСЋРєРѕРІР° Р›.Рќ. ________                                                                                              РџСЂРёРєР°Р· в„–  _____________                                                                                              РћС‚ В«      В» _____2015РіРѕРґР°                                     В  В  В  В  В  В  В РњРЈРќРР¦РРџРђР›Р¬РќРћР• РђР’РўРћРќРћРњРќРћР• РЈР§Р Р•Р–Р”Р•РќРР• Р”РћРЁРљРћР›Р¬РќРћР“Рћ РћР‘Р РђР—РћР’РђРќРРЇ В«Р’РРљРЈР›РћР’РЎРљРР™  Р”Р•РўРЎРљРР™ РЎРђР” В«РљРѕР»РѕСЃРѕРєВ»  (РњРђРЈ Р”Рћ В«Р’РёРєСѓР»РѕРІСЃРєРёР№  РґРµС‚СЃРєРёР№ СЃР°Рґ В«РљРѕР»РѕСЃРѕРєВ» В  РџСЂРёРЅСЏС‚Рѕ РЅР° Р·Р°СЃРµРґР°РЅРёРё РїРµРґСЃРѕРІРµС‚Р° в„– 3                            РЈС‚РІРµСЂР¶РґР°СЋ:  РћС‚    В« 01 В»  РґРµРєР°Р±СЂСЏ    2015РіРѕРґР°                                     Р”РёСЂРµРєС‚РѕСЂ РњРђРЈ Р”Рћ                                                                                                      В«Р’РёРєСѓР»РѕРІСЃРєРёР№ РґРµС‚СЃРєРёР№ СЃР°Рґ                                                                                             В«РљРѕР»РѕСЃРѕРєВ»                                                                                              РЎРµСЂРґСЋРєРѕРІР° Р›.Рќ. ________</dc:title>
  <dc:creator>007</dc:creator>
  <cp:lastModifiedBy>Быструшкина О.Н.</cp:lastModifiedBy>
  <cp:revision>26</cp:revision>
  <dcterms:created xsi:type="dcterms:W3CDTF">2016-03-27T11:43:47Z</dcterms:created>
  <dcterms:modified xsi:type="dcterms:W3CDTF">2021-02-10T13:35:54Z</dcterms:modified>
</cp:coreProperties>
</file>